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4" r:id="rId5"/>
    <p:sldId id="260" r:id="rId6"/>
    <p:sldId id="261" r:id="rId7"/>
    <p:sldId id="262" r:id="rId8"/>
    <p:sldId id="268" r:id="rId9"/>
    <p:sldId id="269" r:id="rId10"/>
    <p:sldId id="270" r:id="rId11"/>
    <p:sldId id="274" r:id="rId12"/>
    <p:sldId id="275" r:id="rId13"/>
    <p:sldId id="276" r:id="rId14"/>
    <p:sldId id="271" r:id="rId15"/>
    <p:sldId id="273" r:id="rId16"/>
    <p:sldId id="265" r:id="rId17"/>
    <p:sldId id="266" r:id="rId18"/>
    <p:sldId id="267" r:id="rId19"/>
    <p:sldId id="277" r:id="rId2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3" autoAdjust="0"/>
    <p:restoredTop sz="94662" autoAdjust="0"/>
  </p:normalViewPr>
  <p:slideViewPr>
    <p:cSldViewPr>
      <p:cViewPr>
        <p:scale>
          <a:sx n="64" d="100"/>
          <a:sy n="64" d="100"/>
        </p:scale>
        <p:origin x="-1554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46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C03E-495A-4EC4-AEF1-C968F994226A}" type="datetimeFigureOut">
              <a:rPr lang="fr-FR" smtClean="0"/>
              <a:pPr/>
              <a:t>22/04/2016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AE4D-606B-439D-881D-61F930A4F3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C03E-495A-4EC4-AEF1-C968F994226A}" type="datetimeFigureOut">
              <a:rPr lang="fr-FR" smtClean="0"/>
              <a:pPr/>
              <a:t>22/04/2016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AE4D-606B-439D-881D-61F930A4F3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C03E-495A-4EC4-AEF1-C968F994226A}" type="datetimeFigureOut">
              <a:rPr lang="fr-FR" smtClean="0"/>
              <a:pPr/>
              <a:t>22/04/2016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AE4D-606B-439D-881D-61F930A4F3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C03E-495A-4EC4-AEF1-C968F994226A}" type="datetimeFigureOut">
              <a:rPr lang="fr-FR" smtClean="0"/>
              <a:pPr/>
              <a:t>22/04/2016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AE4D-606B-439D-881D-61F930A4F3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C03E-495A-4EC4-AEF1-C968F994226A}" type="datetimeFigureOut">
              <a:rPr lang="fr-FR" smtClean="0"/>
              <a:pPr/>
              <a:t>22/04/2016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AE4D-606B-439D-881D-61F930A4F3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C03E-495A-4EC4-AEF1-C968F994226A}" type="datetimeFigureOut">
              <a:rPr lang="fr-FR" smtClean="0"/>
              <a:pPr/>
              <a:t>22/04/2016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AE4D-606B-439D-881D-61F930A4F329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C03E-495A-4EC4-AEF1-C968F994226A}" type="datetimeFigureOut">
              <a:rPr lang="fr-FR" smtClean="0"/>
              <a:pPr/>
              <a:t>22/04/2016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AE4D-606B-439D-881D-61F930A4F3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C03E-495A-4EC4-AEF1-C968F994226A}" type="datetimeFigureOut">
              <a:rPr lang="fr-FR" smtClean="0"/>
              <a:pPr/>
              <a:t>22/04/2016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AE4D-606B-439D-881D-61F930A4F3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C03E-495A-4EC4-AEF1-C968F994226A}" type="datetimeFigureOut">
              <a:rPr lang="fr-FR" smtClean="0"/>
              <a:pPr/>
              <a:t>22/04/2016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AE4D-606B-439D-881D-61F930A4F3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C03E-495A-4EC4-AEF1-C968F994226A}" type="datetimeFigureOut">
              <a:rPr lang="fr-FR" smtClean="0"/>
              <a:pPr/>
              <a:t>22/04/2016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3EAE4D-606B-439D-881D-61F930A4F3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4C03E-495A-4EC4-AEF1-C968F994226A}" type="datetimeFigureOut">
              <a:rPr lang="fr-FR" smtClean="0"/>
              <a:pPr/>
              <a:t>22/04/2016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EAE4D-606B-439D-881D-61F930A4F3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0CA4C03E-495A-4EC4-AEF1-C968F994226A}" type="datetimeFigureOut">
              <a:rPr lang="fr-FR" smtClean="0"/>
              <a:pPr/>
              <a:t>22/04/2016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33EAE4D-606B-439D-881D-61F930A4F3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3.emf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3600399"/>
          </a:xfrm>
        </p:spPr>
        <p:txBody>
          <a:bodyPr/>
          <a:lstStyle/>
          <a:p>
            <a:r>
              <a:rPr lang="fr-CM" dirty="0" smtClean="0"/>
              <a:t>SENAQ 2016</a:t>
            </a:r>
            <a:br>
              <a:rPr lang="fr-CM" dirty="0" smtClean="0"/>
            </a:br>
            <a:r>
              <a:rPr lang="fr-CM" dirty="0" smtClean="0"/>
              <a:t>NORMES ET EVALUATION DE LA CONFORMITE</a:t>
            </a:r>
            <a:r>
              <a:rPr lang="fr-CM" dirty="0"/>
              <a:t/>
            </a:r>
            <a:br>
              <a:rPr lang="fr-CM" dirty="0"/>
            </a:br>
            <a:r>
              <a:rPr lang="fr-CM" dirty="0"/>
              <a:t>CAS DU LANACOME</a:t>
            </a:r>
            <a:r>
              <a:rPr lang="fr-FR" dirty="0"/>
              <a:t/>
            </a:r>
            <a:br>
              <a:rPr lang="fr-FR" dirty="0"/>
            </a:br>
            <a:r>
              <a:rPr lang="fr-CM" dirty="0" smtClean="0"/>
              <a:t/>
            </a:r>
            <a:br>
              <a:rPr lang="fr-CM" dirty="0" smtClean="0"/>
            </a:br>
            <a:endParaRPr lang="fr-CM" sz="1600" b="1" dirty="0">
              <a:latin typeface="Bradley Hand ITC" pitchFamily="66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 rot="19140000">
            <a:off x="1948765" y="3135124"/>
            <a:ext cx="6511131" cy="1022969"/>
          </a:xfrm>
        </p:spPr>
        <p:txBody>
          <a:bodyPr>
            <a:normAutofit/>
          </a:bodyPr>
          <a:lstStyle/>
          <a:p>
            <a:pPr algn="ctr"/>
            <a:r>
              <a:rPr lang="fr-CM" b="1" dirty="0">
                <a:latin typeface="Bradley Hand ITC" pitchFamily="66" charset="0"/>
              </a:rPr>
              <a:t>Présenté par Dr NGONO  MBALLA Rose </a:t>
            </a:r>
            <a:br>
              <a:rPr lang="fr-CM" b="1" dirty="0">
                <a:latin typeface="Bradley Hand ITC" pitchFamily="66" charset="0"/>
              </a:rPr>
            </a:br>
            <a:r>
              <a:rPr lang="fr-CM" b="1" dirty="0">
                <a:latin typeface="Bradley Hand ITC" pitchFamily="66" charset="0"/>
              </a:rPr>
              <a:t>Directeur Général du LANACOME</a:t>
            </a:r>
            <a:br>
              <a:rPr lang="fr-CM" b="1" dirty="0">
                <a:latin typeface="Bradley Hand ITC" pitchFamily="66" charset="0"/>
              </a:rPr>
            </a:br>
            <a:r>
              <a:rPr lang="fr-CM" b="1" dirty="0">
                <a:latin typeface="Bradley Hand ITC" pitchFamily="66" charset="0"/>
              </a:rPr>
              <a:t>DOUALA 21-23 AVRIL</a:t>
            </a: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861048"/>
            <a:ext cx="3387627" cy="298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3191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dirty="0" smtClean="0"/>
              <a:t>ACTIVITES</a:t>
            </a:r>
            <a:endParaRPr lang="fr-FR" sz="2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M" dirty="0" smtClean="0"/>
              <a:t>CONTRÖLES  EFFECTUES</a:t>
            </a:r>
          </a:p>
          <a:p>
            <a:pPr>
              <a:buFont typeface="Arial" pitchFamily="34" charset="0"/>
              <a:buChar char="•"/>
            </a:pPr>
            <a:r>
              <a:rPr lang="fr-CM" dirty="0" smtClean="0"/>
              <a:t>Analyses spectrales 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Identification </a:t>
            </a:r>
            <a:r>
              <a:rPr lang="fr-CM" dirty="0"/>
              <a:t>et évaluation de la teneur par les méthodes chromatographiques et </a:t>
            </a:r>
            <a:r>
              <a:rPr lang="fr-CM" dirty="0" err="1"/>
              <a:t>spectrophotométriques</a:t>
            </a:r>
            <a:endParaRPr lang="fr-CM" dirty="0"/>
          </a:p>
          <a:p>
            <a:pPr marL="0" indent="0"/>
            <a:endParaRPr lang="fr-CM" dirty="0" smtClean="0"/>
          </a:p>
          <a:p>
            <a:pPr>
              <a:buFont typeface="Arial" pitchFamily="34" charset="0"/>
              <a:buChar char="•"/>
            </a:pPr>
            <a:r>
              <a:rPr lang="fr-CM" dirty="0" smtClean="0"/>
              <a:t>Tests microbiologiques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Recherche de la stérilité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Recherche des germes spécifiques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Recherche des endotoxines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…</a:t>
            </a:r>
          </a:p>
          <a:p>
            <a:pPr marL="237744" lvl="2" indent="0">
              <a:buNone/>
            </a:pPr>
            <a:endParaRPr lang="fr-CM" dirty="0" smtClean="0"/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 descr="C:\Users\hp user\Pictures\STERITES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132856"/>
            <a:ext cx="2664296" cy="2160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4720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ACTIVITES 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100628"/>
            <a:ext cx="8496944" cy="3984556"/>
          </a:xfrm>
        </p:spPr>
        <p:txBody>
          <a:bodyPr/>
          <a:lstStyle/>
          <a:p>
            <a:r>
              <a:rPr lang="fr-FR" dirty="0" smtClean="0"/>
              <a:t>CONTRÖLES SUR LES DENREES ALIMENTAIRES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Boîtes de conserve (poisson)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histamine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Vit A et E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matières grasses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…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Poissons et crustacés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Recherche des métaux lourds (Plomb, Mercure)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histamine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protéines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…</a:t>
            </a:r>
          </a:p>
        </p:txBody>
      </p:sp>
      <p:pic>
        <p:nvPicPr>
          <p:cNvPr id="2054" name="Picture 6" descr="C:\Users\hp user\Pictures\conserves poiss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124745"/>
            <a:ext cx="2143125" cy="1656184"/>
          </a:xfrm>
          <a:prstGeom prst="rect">
            <a:avLst/>
          </a:prstGeom>
          <a:noFill/>
        </p:spPr>
      </p:pic>
      <p:pic>
        <p:nvPicPr>
          <p:cNvPr id="2059" name="Picture 11" descr="C:\Users\hp user\Pictures\poissons et crustacé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996952"/>
            <a:ext cx="2809875" cy="1628775"/>
          </a:xfrm>
          <a:prstGeom prst="rect">
            <a:avLst/>
          </a:prstGeom>
          <a:noFill/>
        </p:spPr>
      </p:pic>
      <p:pic>
        <p:nvPicPr>
          <p:cNvPr id="14" name="Image 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ACTIVITES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1100628"/>
            <a:ext cx="8496944" cy="3912548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Céréales et produits dérivés (farines, corn flakes…)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amidon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eau 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cendres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Résidus de pesticides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</a:t>
            </a:r>
            <a:r>
              <a:rPr lang="fr-FR" dirty="0" err="1" smtClean="0"/>
              <a:t>Ochratoxine</a:t>
            </a:r>
            <a:endParaRPr lang="fr-FR" dirty="0" smtClean="0"/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…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Laits et dérivés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Azote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minéraux (Fer, Calcium, Sodium…)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Vitamines (A D E K…)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conservateur</a:t>
            </a:r>
            <a:r>
              <a:rPr lang="fr-FR" dirty="0"/>
              <a:t>s</a:t>
            </a:r>
            <a:endParaRPr lang="fr-FR" dirty="0" smtClean="0"/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…</a:t>
            </a:r>
            <a:endParaRPr lang="fr-FR" dirty="0"/>
          </a:p>
        </p:txBody>
      </p:sp>
      <p:pic>
        <p:nvPicPr>
          <p:cNvPr id="3085" name="Picture 13" descr="C:\Users\hp user\Pictures\céréal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1196752"/>
            <a:ext cx="2466975" cy="1847850"/>
          </a:xfrm>
          <a:prstGeom prst="rect">
            <a:avLst/>
          </a:prstGeom>
          <a:noFill/>
        </p:spPr>
      </p:pic>
      <p:pic>
        <p:nvPicPr>
          <p:cNvPr id="3087" name="Picture 15" descr="C:\Users\hp user\Pictures\LAI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212976"/>
            <a:ext cx="2224658" cy="1800200"/>
          </a:xfrm>
          <a:prstGeom prst="rect">
            <a:avLst/>
          </a:prstGeom>
          <a:noFill/>
        </p:spPr>
      </p:pic>
      <p:pic>
        <p:nvPicPr>
          <p:cNvPr id="18" name="Image 1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ACTIVITES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908720"/>
            <a:ext cx="8712968" cy="41044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fr-FR" dirty="0" smtClean="0"/>
              <a:t>Eau de boisson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minéraux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métaux lourds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Recherche de la contamination </a:t>
            </a:r>
          </a:p>
          <a:p>
            <a:pPr marL="237744" lvl="2" indent="0">
              <a:buNone/>
            </a:pPr>
            <a:r>
              <a:rPr lang="fr-FR" dirty="0" smtClean="0"/>
              <a:t>microbiologique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pH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…</a:t>
            </a:r>
          </a:p>
          <a:p>
            <a:pPr>
              <a:buFont typeface="Arial" pitchFamily="34" charset="0"/>
              <a:buChar char="•"/>
            </a:pPr>
            <a:r>
              <a:rPr lang="fr-FR" dirty="0" smtClean="0"/>
              <a:t>Jus de fruits, boissons gazeuses…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minéraux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Vitamines (A D E K C)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Teneur en conservateurs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Recherche des Aflatoxines</a:t>
            </a:r>
          </a:p>
          <a:p>
            <a:pPr lvl="2">
              <a:buFont typeface="Wingdings" pitchFamily="2" charset="2"/>
              <a:buChar char="ü"/>
            </a:pPr>
            <a:r>
              <a:rPr lang="fr-FR" dirty="0" smtClean="0"/>
              <a:t>…</a:t>
            </a:r>
          </a:p>
          <a:p>
            <a:pPr lvl="2">
              <a:buFont typeface="Wingdings" pitchFamily="2" charset="2"/>
              <a:buChar char="ü"/>
            </a:pPr>
            <a:endParaRPr lang="fr-FR" dirty="0"/>
          </a:p>
        </p:txBody>
      </p:sp>
      <p:pic>
        <p:nvPicPr>
          <p:cNvPr id="5123" name="Picture 3" descr="C:\Users\hp user\Pictures\jus de frui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996952"/>
            <a:ext cx="2143125" cy="1927101"/>
          </a:xfrm>
          <a:prstGeom prst="rect">
            <a:avLst/>
          </a:prstGeom>
          <a:noFill/>
        </p:spPr>
      </p:pic>
      <p:pic>
        <p:nvPicPr>
          <p:cNvPr id="5124" name="Picture 4" descr="C:\Users\hp user\Pictures\ea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984300"/>
            <a:ext cx="2143125" cy="1600200"/>
          </a:xfrm>
          <a:prstGeom prst="rect">
            <a:avLst/>
          </a:prstGeom>
          <a:noFill/>
        </p:spPr>
      </p:pic>
      <p:pic>
        <p:nvPicPr>
          <p:cNvPr id="5125" name="Picture 5" descr="C:\Users\hp user\Pictures\boissons gazeus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2924944"/>
            <a:ext cx="2857500" cy="2016224"/>
          </a:xfrm>
          <a:prstGeom prst="rect">
            <a:avLst/>
          </a:prstGeom>
          <a:noFill/>
        </p:spPr>
      </p:pic>
      <p:pic>
        <p:nvPicPr>
          <p:cNvPr id="8" name="Image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Pictures\eau en sachet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841" y="1090613"/>
            <a:ext cx="2638599" cy="149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dirty="0" smtClean="0"/>
              <a:t>ACTIVITES</a:t>
            </a:r>
            <a:endParaRPr lang="fr-FR" sz="2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M" dirty="0" smtClean="0"/>
              <a:t>MATERIELS ET METHODES MIS EN ŒUVRE</a:t>
            </a:r>
          </a:p>
          <a:p>
            <a:pPr>
              <a:buFont typeface="Arial" pitchFamily="34" charset="0"/>
              <a:buChar char="•"/>
            </a:pPr>
            <a:r>
              <a:rPr lang="fr-CM" dirty="0" smtClean="0"/>
              <a:t>Équipement de pointe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HPLC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CPG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Potentiomètre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FT-IR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SAA Flamme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err="1" smtClean="0"/>
              <a:t>Stéritest</a:t>
            </a:r>
            <a:endParaRPr lang="fr-CM" dirty="0" smtClean="0"/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Hotte à flux laminaire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Appareil de friabilité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err="1" smtClean="0"/>
              <a:t>Dissolutest</a:t>
            </a:r>
            <a:r>
              <a:rPr lang="fr-CM" dirty="0" smtClean="0"/>
              <a:t> 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…</a:t>
            </a:r>
            <a:endParaRPr lang="fr-FR" dirty="0"/>
          </a:p>
        </p:txBody>
      </p:sp>
      <p:pic>
        <p:nvPicPr>
          <p:cNvPr id="4" name="Picture 2" descr="C:\Users\user\Desktop\Dossiers transfert\photos sélectionnées\IMG_02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12776"/>
            <a:ext cx="331236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83359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ACTIVITES</a:t>
            </a:r>
            <a:endParaRPr lang="fr-FR" sz="2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3984556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fr-CM" dirty="0" smtClean="0"/>
              <a:t>Référentiels utilisés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Pharmacopée Internationale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Pharmacopée Européenne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Pharmacopée Américaine (USP)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Pharmacopée Britannique (BP)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Dossiers techniques fabricants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Normes Camerounaises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Normes ISO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CODEX ALIMENTARIUS	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Bonnes Pratiques de Laboratoire de L’OMS (BPL)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…</a:t>
            </a:r>
            <a:endParaRPr lang="fr-FR" dirty="0"/>
          </a:p>
        </p:txBody>
      </p:sp>
      <p:pic>
        <p:nvPicPr>
          <p:cNvPr id="1026" name="Picture 2" descr="C:\Users\hp user\Pictures\pharmacopé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340768"/>
            <a:ext cx="3168352" cy="1773932"/>
          </a:xfrm>
          <a:prstGeom prst="rect">
            <a:avLst/>
          </a:prstGeom>
          <a:noFill/>
        </p:spPr>
      </p:pic>
      <p:pic>
        <p:nvPicPr>
          <p:cNvPr id="5" name="Imag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957335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dirty="0" smtClean="0"/>
              <a:t>Partenaires institutionnels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100628"/>
            <a:ext cx="8640960" cy="3840540"/>
          </a:xfrm>
        </p:spPr>
        <p:txBody>
          <a:bodyPr>
            <a:normAutofit/>
          </a:bodyPr>
          <a:lstStyle/>
          <a:p>
            <a:r>
              <a:rPr lang="fr-CM" dirty="0" smtClean="0"/>
              <a:t>MINISTERE DE LA  SANTE PUBLIQUE </a:t>
            </a:r>
          </a:p>
          <a:p>
            <a:pPr>
              <a:buFont typeface="Arial" pitchFamily="34" charset="0"/>
              <a:buChar char="•"/>
            </a:pPr>
            <a:r>
              <a:rPr lang="fr-CM" b="0" dirty="0" smtClean="0"/>
              <a:t>Contrôle de qualité  des médicaments et  autres produits de santé </a:t>
            </a:r>
          </a:p>
          <a:p>
            <a:pPr>
              <a:buFont typeface="Arial" pitchFamily="34" charset="0"/>
              <a:buChar char="•"/>
            </a:pPr>
            <a:r>
              <a:rPr lang="fr-CM" b="0" dirty="0" smtClean="0"/>
              <a:t>Contrôle de qualité  au niveau des zones de grand trafic(Littoral, Sud-Ouest, Extrême-Nord, Ouest)</a:t>
            </a:r>
          </a:p>
          <a:p>
            <a:r>
              <a:rPr lang="fr-CM" dirty="0" smtClean="0"/>
              <a:t>MINISTERE DES PECHES ET DES INDUSTRIES ANIMALES</a:t>
            </a:r>
          </a:p>
          <a:p>
            <a:pPr>
              <a:buFont typeface="Arial" pitchFamily="34" charset="0"/>
              <a:buChar char="•"/>
            </a:pPr>
            <a:r>
              <a:rPr lang="fr-CM" b="0" dirty="0" smtClean="0"/>
              <a:t>Contrôle de qualité des médicaments vétérinaires </a:t>
            </a:r>
          </a:p>
          <a:p>
            <a:pPr>
              <a:buFont typeface="Arial" pitchFamily="34" charset="0"/>
              <a:buChar char="•"/>
            </a:pPr>
            <a:r>
              <a:rPr lang="fr-CM" b="0" dirty="0" smtClean="0"/>
              <a:t>Recherche des résidus chimiques et biologiques dans les produits d’élevage, halieutiques, charcuteries, produits laitiers</a:t>
            </a:r>
          </a:p>
          <a:p>
            <a:pPr>
              <a:buFont typeface="Arial" pitchFamily="34" charset="0"/>
              <a:buChar char="•"/>
            </a:pPr>
            <a:r>
              <a:rPr lang="fr-CM" b="0" dirty="0" smtClean="0"/>
              <a:t>Gestion des risques</a:t>
            </a:r>
          </a:p>
          <a:p>
            <a:pPr marL="0" indent="0"/>
            <a:endParaRPr lang="fr-CM" dirty="0" smtClean="0"/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Pictures\minepia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403600"/>
            <a:ext cx="2886075" cy="158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07363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dirty="0" smtClean="0"/>
              <a:t>PARTENAIRES INSTITUTIONNELS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4288932"/>
          </a:xfrm>
        </p:spPr>
        <p:txBody>
          <a:bodyPr>
            <a:normAutofit/>
          </a:bodyPr>
          <a:lstStyle/>
          <a:p>
            <a:r>
              <a:rPr lang="fr-CM" dirty="0" smtClean="0"/>
              <a:t>MINISTERE DU COMMERCE</a:t>
            </a:r>
          </a:p>
          <a:p>
            <a:pPr>
              <a:buFont typeface="Arial" pitchFamily="34" charset="0"/>
              <a:buChar char="•"/>
            </a:pPr>
            <a:r>
              <a:rPr lang="fr-CM" b="0" dirty="0" smtClean="0"/>
              <a:t>Contrôle de qualité et Expertise des produits importés mis à la consommation</a:t>
            </a:r>
          </a:p>
          <a:p>
            <a:pPr>
              <a:buFont typeface="Arial" pitchFamily="34" charset="0"/>
              <a:buChar char="•"/>
            </a:pPr>
            <a:r>
              <a:rPr lang="fr-CM" b="0" dirty="0" smtClean="0"/>
              <a:t>Expertise des produits à mettre à la consommation</a:t>
            </a:r>
          </a:p>
          <a:p>
            <a:pPr marL="0" indent="0"/>
            <a:r>
              <a:rPr lang="fr-CM" dirty="0" smtClean="0"/>
              <a:t>MINISTERE DE L’AGRICULTURE ET DU DEVELOPPEMENT RURAL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CM" b="0" dirty="0" smtClean="0"/>
              <a:t>Contrôle de qualité et formulation des produits phytosanitaires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CM" b="0" dirty="0" smtClean="0"/>
              <a:t>Recherche des résidus de pesticides dans les produits agricoles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CM" b="0" dirty="0" smtClean="0"/>
              <a:t>Expertise phytosanitaire</a:t>
            </a:r>
          </a:p>
          <a:p>
            <a:pPr marL="0" indent="0"/>
            <a:r>
              <a:rPr lang="fr-CM" dirty="0" smtClean="0"/>
              <a:t>MINISTERE DES MINES, DE L’INDUSTRIE ET DU DEVELOPPEMENT TECHNOLOGIQUE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CM" b="0" dirty="0" smtClean="0"/>
              <a:t>Contrôle de qualité des produits industriels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CM" b="0" dirty="0" smtClean="0"/>
              <a:t>Gestion de la qualité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CM" b="0" dirty="0" smtClean="0"/>
              <a:t>Expertise </a:t>
            </a:r>
            <a:endParaRPr lang="fr-FR" b="0" dirty="0"/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user\Pictures\minmidt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929" y="3645023"/>
            <a:ext cx="2619375" cy="1480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Pictures\commerce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84784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7451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dirty="0" smtClean="0"/>
              <a:t>PARTENAIRES INSTITUTIONNELS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M" dirty="0" smtClean="0"/>
              <a:t>AGENCE DES NORMES ET DE LA QUALITE (ANOR)</a:t>
            </a:r>
          </a:p>
          <a:p>
            <a:endParaRPr lang="fr-CM" dirty="0"/>
          </a:p>
          <a:p>
            <a:r>
              <a:rPr lang="fr-CM" dirty="0" smtClean="0"/>
              <a:t>DOUANES</a:t>
            </a:r>
          </a:p>
          <a:p>
            <a:pPr>
              <a:buFont typeface="Arial" pitchFamily="34" charset="0"/>
              <a:buChar char="•"/>
            </a:pPr>
            <a:r>
              <a:rPr lang="fr-CM" dirty="0" smtClean="0"/>
              <a:t>Expertise des produits de consommation dans les postes d’entrée</a:t>
            </a:r>
          </a:p>
          <a:p>
            <a:pPr>
              <a:buFont typeface="Arial" pitchFamily="34" charset="0"/>
              <a:buChar char="•"/>
            </a:pPr>
            <a:endParaRPr lang="fr-CM" dirty="0"/>
          </a:p>
          <a:p>
            <a:pPr marL="0" indent="0"/>
            <a:r>
              <a:rPr lang="fr-CM" dirty="0" smtClean="0"/>
              <a:t>GENDARMERIE ET POLICE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fr-CM" dirty="0" smtClean="0"/>
              <a:t>Expertises </a:t>
            </a:r>
          </a:p>
          <a:p>
            <a:pPr marL="0" indent="0"/>
            <a:endParaRPr lang="fr-CM" dirty="0"/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523556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fr-CM" sz="6000" dirty="0" smtClean="0">
                <a:latin typeface="AR CENA" pitchFamily="2" charset="0"/>
              </a:rPr>
              <a:t>JE VOUS REMERCIE  POUR </a:t>
            </a:r>
            <a:r>
              <a:rPr lang="fr-CM" sz="6000" smtClean="0">
                <a:latin typeface="AR CENA" pitchFamily="2" charset="0"/>
              </a:rPr>
              <a:t>VOTRE AIMABLE ATTENTION </a:t>
            </a:r>
            <a:r>
              <a:rPr lang="fr-CM" sz="6000" dirty="0" smtClean="0">
                <a:latin typeface="AR CENA" pitchFamily="2" charset="0"/>
              </a:rPr>
              <a:t>!!!</a:t>
            </a:r>
          </a:p>
          <a:p>
            <a:pPr algn="ctr"/>
            <a:r>
              <a:rPr lang="fr-CM" sz="6000" dirty="0" smtClean="0">
                <a:latin typeface="AR CENA" pitchFamily="2" charset="0"/>
              </a:rPr>
              <a:t>QUESTIONS???</a:t>
            </a:r>
            <a:endParaRPr lang="fr-FR" sz="6000" dirty="0">
              <a:latin typeface="AR CEN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8107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sz="4000" dirty="0" smtClean="0"/>
              <a:t>PLAN</a:t>
            </a:r>
            <a:endParaRPr lang="fr-FR" sz="4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M" sz="2800" dirty="0" smtClean="0"/>
              <a:t>CREATION </a:t>
            </a:r>
          </a:p>
          <a:p>
            <a:r>
              <a:rPr lang="fr-CM" sz="2800" dirty="0" smtClean="0"/>
              <a:t>MISSIONS</a:t>
            </a:r>
          </a:p>
          <a:p>
            <a:r>
              <a:rPr lang="fr-CM" sz="2800" dirty="0" smtClean="0"/>
              <a:t>ACTIVITES</a:t>
            </a:r>
            <a:endParaRPr lang="fr-CM" sz="2800" dirty="0"/>
          </a:p>
          <a:p>
            <a:r>
              <a:rPr lang="fr-CM" sz="2800" dirty="0" smtClean="0"/>
              <a:t>PARTENAIRES INSTITUTIONNELS</a:t>
            </a:r>
          </a:p>
          <a:p>
            <a:pPr marL="68580" indent="0">
              <a:buNone/>
            </a:pP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156192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2528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dirty="0" smtClean="0"/>
              <a:t>CREATION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844825"/>
            <a:ext cx="8229600" cy="3096343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fr-CM" sz="3200" b="1" dirty="0" smtClean="0"/>
              <a:t>Le Laboratoire National de Contrôle de Qualité des Médicaments et d’Expertise</a:t>
            </a:r>
            <a:r>
              <a:rPr lang="fr-CM" sz="3200" dirty="0" smtClean="0"/>
              <a:t>  a été créé le 12 Mars 1996 par Décret n° 96/055 comme Etablissement Public à  caractère Administratif (EPA), sous tutelles techniques du MINSANTE et MINFI.</a:t>
            </a:r>
          </a:p>
          <a:p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107288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72171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dirty="0" smtClean="0"/>
              <a:t>MISSIONS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100628"/>
            <a:ext cx="8640960" cy="3768532"/>
          </a:xfrm>
        </p:spPr>
        <p:txBody>
          <a:bodyPr/>
          <a:lstStyle/>
          <a:p>
            <a:r>
              <a:rPr lang="fr-CM" dirty="0" smtClean="0"/>
              <a:t>Contrôler la qualité des médicaments et des produits pharmaceutiques telle que définie par la réglementation en vigueur et leur </a:t>
            </a:r>
            <a:r>
              <a:rPr lang="fr-CM" b="1" dirty="0" smtClean="0"/>
              <a:t>conformité aux normes à l’importation, à la distribution  et à l’exportation ;</a:t>
            </a:r>
          </a:p>
          <a:p>
            <a:r>
              <a:rPr lang="fr-CM" dirty="0" smtClean="0"/>
              <a:t>Émettre des avis sur la qualité des médicaments importés ou fabriqués localement ;</a:t>
            </a:r>
          </a:p>
          <a:p>
            <a:endParaRPr lang="fr-CM" b="1" dirty="0" smtClean="0"/>
          </a:p>
          <a:p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user\Pictures\médicaments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05075"/>
            <a:ext cx="2543175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Pictures\préservatifs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505075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user\Pictures\biomat 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529" y="2505076"/>
            <a:ext cx="2790428" cy="184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12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dirty="0" smtClean="0"/>
              <a:t>MISSIONS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1196752"/>
            <a:ext cx="8784976" cy="5328592"/>
          </a:xfrm>
        </p:spPr>
        <p:txBody>
          <a:bodyPr>
            <a:normAutofit/>
          </a:bodyPr>
          <a:lstStyle/>
          <a:p>
            <a:r>
              <a:rPr lang="fr-CM" dirty="0" smtClean="0"/>
              <a:t>Émettre un avis sur le respect par les établissements pharmaceutiques, des normes de fabrication, de contrôle, de conditionnement, de stockage, de distribution et de laboratoire, telles qu’éditées par le MINSANTE ;</a:t>
            </a:r>
          </a:p>
          <a:p>
            <a:endParaRPr lang="fr-FR" dirty="0"/>
          </a:p>
        </p:txBody>
      </p:sp>
      <p:pic>
        <p:nvPicPr>
          <p:cNvPr id="2050" name="Picture 2" descr="C:\Users\user\Pictures\fabrication des médicaments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246879"/>
            <a:ext cx="2736304" cy="189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Pictures\stockage des mdts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25820"/>
            <a:ext cx="2657475" cy="1895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8322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dirty="0" smtClean="0"/>
              <a:t>MISSIONS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980728"/>
            <a:ext cx="8856984" cy="5616624"/>
          </a:xfrm>
        </p:spPr>
        <p:txBody>
          <a:bodyPr>
            <a:normAutofit/>
          </a:bodyPr>
          <a:lstStyle/>
          <a:p>
            <a:r>
              <a:rPr lang="fr-CM" dirty="0" smtClean="0"/>
              <a:t>Réaliser des expertises des médicaments mis sur le marché national ou de tout autre échantillon provenant d’autres pays à la demande des administrations, des organismes internationaux publics ou privés ;</a:t>
            </a:r>
          </a:p>
          <a:p>
            <a:r>
              <a:rPr lang="fr-CM" dirty="0" smtClean="0"/>
              <a:t>Effectuer des études, analyses et des essais en vu de promouvoir le secteur des médicaments et des produits à usage thérapeutique, des cosmétiques et de tout autre produit assimilés de la médecine humaine ou vétérinaire ;</a:t>
            </a:r>
          </a:p>
          <a:p>
            <a:r>
              <a:rPr lang="fr-CM" dirty="0" smtClean="0"/>
              <a:t>Identifier et analyser les drogues ;</a:t>
            </a:r>
          </a:p>
          <a:p>
            <a:endParaRPr lang="fr-FR" dirty="0"/>
          </a:p>
        </p:txBody>
      </p:sp>
      <p:pic>
        <p:nvPicPr>
          <p:cNvPr id="3074" name="Picture 2" descr="C:\Users\user\Pictures\cosmétiques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996952"/>
            <a:ext cx="2978274" cy="1945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Imag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Users\user\Pictures\drogues 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396" y="2492896"/>
            <a:ext cx="3053972" cy="244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984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dirty="0" smtClean="0"/>
              <a:t>MISSIONS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520" y="1100628"/>
            <a:ext cx="8640960" cy="3912548"/>
          </a:xfrm>
        </p:spPr>
        <p:txBody>
          <a:bodyPr>
            <a:normAutofit/>
          </a:bodyPr>
          <a:lstStyle/>
          <a:p>
            <a:r>
              <a:rPr lang="fr-CM" dirty="0" smtClean="0"/>
              <a:t>Contrôler la formulation des pesticides et autres produits à usage agricole ;</a:t>
            </a:r>
          </a:p>
          <a:p>
            <a:r>
              <a:rPr lang="fr-CM" dirty="0" smtClean="0"/>
              <a:t>Contrôler la qualité des produits alimentaires, des produits agro-alimentaires et diététiques, des boissons hygiéniques, de l’eau de consommation et des systèmes industriels de traitement de l’eau ;</a:t>
            </a:r>
          </a:p>
          <a:p>
            <a:r>
              <a:rPr lang="fr-CM" dirty="0" smtClean="0"/>
              <a:t>Assurer la formation des cadres et des techniciens recrutés par ses soins ou mis à </a:t>
            </a:r>
            <a:r>
              <a:rPr lang="fr-CM" dirty="0"/>
              <a:t>s</a:t>
            </a:r>
            <a:r>
              <a:rPr lang="fr-CM" dirty="0" smtClean="0"/>
              <a:t>a disposition par le MINSANTE, dans le domaine du contrôle de qualité des médicaments et d’autres produits, tel qu’énoncé au présent article,</a:t>
            </a: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user\Pictures\aliments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192" y="3104148"/>
            <a:ext cx="3953247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ser\Pictures\pesticides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897" y="3104148"/>
            <a:ext cx="3456384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60695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dirty="0" smtClean="0"/>
              <a:t>ACTIVITES</a:t>
            </a:r>
            <a:endParaRPr lang="fr-FR" sz="2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79512" y="980728"/>
            <a:ext cx="8712968" cy="4032448"/>
          </a:xfrm>
        </p:spPr>
        <p:txBody>
          <a:bodyPr>
            <a:normAutofit/>
          </a:bodyPr>
          <a:lstStyle/>
          <a:p>
            <a:r>
              <a:rPr lang="fr-CM" dirty="0" smtClean="0"/>
              <a:t>CONTRÖLES  SUR LES MEDICAMENTS ET AUTRES PRODUITS DE SANTE</a:t>
            </a:r>
          </a:p>
          <a:p>
            <a:pPr>
              <a:buFont typeface="Arial" pitchFamily="34" charset="0"/>
              <a:buChar char="•"/>
            </a:pPr>
            <a:r>
              <a:rPr lang="fr-CM" dirty="0" smtClean="0"/>
              <a:t>Contrôle technico-réglementaire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Authenticité du produit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Traçabilité du fabricant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Conformité aux </a:t>
            </a:r>
            <a:r>
              <a:rPr lang="fr-CM" dirty="0"/>
              <a:t>B</a:t>
            </a:r>
            <a:r>
              <a:rPr lang="fr-CM" dirty="0" smtClean="0"/>
              <a:t>onnes Pratiques de Fabrication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…</a:t>
            </a:r>
          </a:p>
          <a:p>
            <a:pPr lvl="2">
              <a:buFont typeface="Wingdings" pitchFamily="2" charset="2"/>
              <a:buChar char="ü"/>
            </a:pPr>
            <a:endParaRPr lang="fr-CM" dirty="0" smtClean="0"/>
          </a:p>
          <a:p>
            <a:pPr>
              <a:buFont typeface="Arial" pitchFamily="34" charset="0"/>
              <a:buChar char="•"/>
            </a:pPr>
            <a:r>
              <a:rPr lang="fr-CM" dirty="0" smtClean="0"/>
              <a:t>Tests pharmaco-techniques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Évaluation de la résistance à la rupture des comprimés (dureté)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Évaluation du temps de désagrégation (désagrégation)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Évaluation du taux d’effritement (friabilité)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Évaluation de la vitesse de libération du principe actif (dissolution)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…</a:t>
            </a:r>
            <a:endParaRPr lang="fr-FR" dirty="0"/>
          </a:p>
        </p:txBody>
      </p:sp>
      <p:pic>
        <p:nvPicPr>
          <p:cNvPr id="4099" name="Picture 3" descr="C:\Users\hp user\Pictures\dissolute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2132856"/>
            <a:ext cx="2016224" cy="1872208"/>
          </a:xfrm>
          <a:prstGeom prst="rect">
            <a:avLst/>
          </a:prstGeom>
          <a:noFill/>
        </p:spPr>
      </p:pic>
      <p:pic>
        <p:nvPicPr>
          <p:cNvPr id="6" name="Image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802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M" dirty="0" smtClean="0"/>
              <a:t>ACTIVITES</a:t>
            </a:r>
            <a:endParaRPr lang="fr-FR" sz="20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22960" y="908720"/>
            <a:ext cx="7925504" cy="4104456"/>
          </a:xfrm>
        </p:spPr>
        <p:txBody>
          <a:bodyPr>
            <a:normAutofit fontScale="92500" lnSpcReduction="20000"/>
          </a:bodyPr>
          <a:lstStyle/>
          <a:p>
            <a:r>
              <a:rPr lang="fr-CM" dirty="0" smtClean="0"/>
              <a:t>CONTRÖLES EFFECTUES</a:t>
            </a:r>
          </a:p>
          <a:p>
            <a:pPr>
              <a:buFont typeface="Arial" pitchFamily="34" charset="0"/>
              <a:buChar char="•"/>
            </a:pPr>
            <a:r>
              <a:rPr lang="fr-CM" dirty="0" smtClean="0"/>
              <a:t>Tests physiques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/>
              <a:t>Évaluation du Poids moyen et de l’uniformité de poids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/>
              <a:t>Évaluation du volume moyen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/>
              <a:t>Évaluation de la densité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/>
              <a:t>Évaluation de la viscosité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/>
              <a:t>Évaluation de l’indice de réfraction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/>
              <a:t>Évaluation de l’angle de </a:t>
            </a:r>
            <a:r>
              <a:rPr lang="fr-CM" dirty="0" smtClean="0"/>
              <a:t>rotation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Évaluation de l’inflation pneumatique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Évaluation de l’étanchéité des emballages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…</a:t>
            </a:r>
          </a:p>
          <a:p>
            <a:pPr>
              <a:buFont typeface="Arial" pitchFamily="34" charset="0"/>
              <a:buChar char="•"/>
            </a:pPr>
            <a:r>
              <a:rPr lang="fr-CM" dirty="0" smtClean="0"/>
              <a:t>Tests chimiques 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Évaluation du ph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Évaluation de la teneur en eau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Évaluation de la teneur par titration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Identification des substances par réactions colorées ou par réactions de précipitation</a:t>
            </a:r>
          </a:p>
          <a:p>
            <a:pPr lvl="2">
              <a:buFont typeface="Wingdings" pitchFamily="2" charset="2"/>
              <a:buChar char="ü"/>
            </a:pPr>
            <a:r>
              <a:rPr lang="fr-CM" dirty="0" smtClean="0"/>
              <a:t>…</a:t>
            </a:r>
          </a:p>
          <a:p>
            <a:pPr lvl="2">
              <a:buFont typeface="Wingdings" pitchFamily="2" charset="2"/>
              <a:buChar char="ü"/>
            </a:pPr>
            <a:endParaRPr lang="fr-CM" dirty="0" smtClean="0"/>
          </a:p>
          <a:p>
            <a:pPr lvl="2">
              <a:buFont typeface="Wingdings" pitchFamily="2" charset="2"/>
              <a:buChar char="ü"/>
            </a:pPr>
            <a:endParaRPr lang="fr-CM" dirty="0" smtClean="0"/>
          </a:p>
          <a:p>
            <a:pPr marL="237744" lvl="2" indent="0">
              <a:buNone/>
            </a:pPr>
            <a:endParaRPr lang="fr-FR" dirty="0"/>
          </a:p>
        </p:txBody>
      </p:sp>
      <p:pic>
        <p:nvPicPr>
          <p:cNvPr id="4" name="Imag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5125645"/>
            <a:ext cx="1835696" cy="1700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C:\Users\user\Desktop\Dossiers transfert\photos sélectionnées\IMG_04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700808"/>
            <a:ext cx="274518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8893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757</TotalTime>
  <Words>844</Words>
  <Application>Microsoft Office PowerPoint</Application>
  <PresentationFormat>Affichage à l'écran (4:3)</PresentationFormat>
  <Paragraphs>160</Paragraphs>
  <Slides>19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0" baseType="lpstr">
      <vt:lpstr>Angles</vt:lpstr>
      <vt:lpstr>SENAQ 2016 NORMES ET EVALUATION DE LA CONFORMITE CAS DU LANACOME  </vt:lpstr>
      <vt:lpstr>PLAN</vt:lpstr>
      <vt:lpstr>CREATION</vt:lpstr>
      <vt:lpstr>MISSIONS</vt:lpstr>
      <vt:lpstr>MISSIONS</vt:lpstr>
      <vt:lpstr>MISSIONS</vt:lpstr>
      <vt:lpstr>MISSIONS</vt:lpstr>
      <vt:lpstr>ACTIVITES</vt:lpstr>
      <vt:lpstr>ACTIVITES</vt:lpstr>
      <vt:lpstr>ACTIVITES</vt:lpstr>
      <vt:lpstr>ACTIVITES </vt:lpstr>
      <vt:lpstr>ACTIVITES</vt:lpstr>
      <vt:lpstr>ACTIVITES</vt:lpstr>
      <vt:lpstr>ACTIVITES</vt:lpstr>
      <vt:lpstr>ACTIVITES</vt:lpstr>
      <vt:lpstr>Partenaires institutionnels</vt:lpstr>
      <vt:lpstr>PARTENAIRES INSTITUTIONNELS</vt:lpstr>
      <vt:lpstr>PARTENAIRES INSTITUTIONNELS</vt:lpstr>
      <vt:lpstr>Présentation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DE LA CONFORMITE AU LANACOME</dc:title>
  <dc:creator>user</dc:creator>
  <cp:lastModifiedBy>user</cp:lastModifiedBy>
  <cp:revision>50</cp:revision>
  <dcterms:created xsi:type="dcterms:W3CDTF">2016-04-19T09:36:08Z</dcterms:created>
  <dcterms:modified xsi:type="dcterms:W3CDTF">2016-04-22T08:59:09Z</dcterms:modified>
</cp:coreProperties>
</file>